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61" r:id="rId3"/>
    <p:sldId id="259" r:id="rId4"/>
    <p:sldId id="262" r:id="rId5"/>
    <p:sldId id="257" r:id="rId6"/>
    <p:sldId id="263" r:id="rId7"/>
    <p:sldId id="258" r:id="rId8"/>
    <p:sldId id="268" r:id="rId9"/>
    <p:sldId id="264" r:id="rId10"/>
    <p:sldId id="272" r:id="rId11"/>
    <p:sldId id="265" r:id="rId12"/>
    <p:sldId id="266" r:id="rId13"/>
    <p:sldId id="283" r:id="rId14"/>
    <p:sldId id="271" r:id="rId15"/>
    <p:sldId id="267" r:id="rId16"/>
    <p:sldId id="284" r:id="rId17"/>
    <p:sldId id="269" r:id="rId18"/>
    <p:sldId id="270" r:id="rId19"/>
    <p:sldId id="273" r:id="rId20"/>
    <p:sldId id="277" r:id="rId21"/>
    <p:sldId id="278" r:id="rId22"/>
    <p:sldId id="274" r:id="rId23"/>
    <p:sldId id="275" r:id="rId24"/>
    <p:sldId id="279" r:id="rId25"/>
    <p:sldId id="276" r:id="rId26"/>
    <p:sldId id="282" r:id="rId27"/>
    <p:sldId id="280" r:id="rId28"/>
    <p:sldId id="281" r:id="rId29"/>
    <p:sldId id="285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56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3E12-50E2-444B-82CA-435A44366F1B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AC57-236E-4D1E-ADD9-B68F61ADC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25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3E12-50E2-444B-82CA-435A44366F1B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AC57-236E-4D1E-ADD9-B68F61ADC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35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3E12-50E2-444B-82CA-435A44366F1B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AC57-236E-4D1E-ADD9-B68F61ADC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276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3E12-50E2-444B-82CA-435A44366F1B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AC57-236E-4D1E-ADD9-B68F61ADC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80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3E12-50E2-444B-82CA-435A44366F1B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AC57-236E-4D1E-ADD9-B68F61ADC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6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3E12-50E2-444B-82CA-435A44366F1B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AC57-236E-4D1E-ADD9-B68F61ADC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53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3E12-50E2-444B-82CA-435A44366F1B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AC57-236E-4D1E-ADD9-B68F61ADC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621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3E12-50E2-444B-82CA-435A44366F1B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AC57-236E-4D1E-ADD9-B68F61ADC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97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3E12-50E2-444B-82CA-435A44366F1B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AC57-236E-4D1E-ADD9-B68F61ADC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55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3E12-50E2-444B-82CA-435A44366F1B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AC57-236E-4D1E-ADD9-B68F61ADC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935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3E12-50E2-444B-82CA-435A44366F1B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AC57-236E-4D1E-ADD9-B68F61ADC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1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F3E12-50E2-444B-82CA-435A44366F1B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5AC57-236E-4D1E-ADD9-B68F61ADC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75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133600"/>
            <a:ext cx="7772400" cy="3432175"/>
          </a:xfrm>
        </p:spPr>
        <p:txBody>
          <a:bodyPr/>
          <a:lstStyle/>
          <a:p>
            <a:r>
              <a:rPr lang="en-GB" dirty="0"/>
              <a:t>And</a:t>
            </a:r>
            <a:br>
              <a:rPr lang="en-GB" dirty="0"/>
            </a:b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33600"/>
            <a:ext cx="3886200" cy="114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98" y="3810000"/>
            <a:ext cx="48101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All you ever wanted to know about…..</a:t>
            </a:r>
          </a:p>
        </p:txBody>
      </p:sp>
    </p:spTree>
    <p:extLst>
      <p:ext uri="{BB962C8B-B14F-4D97-AF65-F5344CB8AC3E}">
        <p14:creationId xmlns:p14="http://schemas.microsoft.com/office/powerpoint/2010/main" val="1641512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/>
              <a:t>Plain Stays</a:t>
            </a:r>
          </a:p>
        </p:txBody>
      </p:sp>
      <p:pic>
        <p:nvPicPr>
          <p:cNvPr id="7170" name="Picture 2" descr="https://www.woodborough-heritage.org.uk/St%20Swithun's%20Church%20Bells5th%202000%20(0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75" y="1594138"/>
            <a:ext cx="3200400" cy="214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54646" y="2557373"/>
            <a:ext cx="3505200" cy="26289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588370" y="2457091"/>
            <a:ext cx="457200" cy="209909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7555302" y="3026433"/>
            <a:ext cx="490268" cy="250167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39129" y="5867399"/>
            <a:ext cx="342343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A plain stay on a metal headstock, </a:t>
            </a:r>
          </a:p>
          <a:p>
            <a:r>
              <a:rPr lang="en-GB" dirty="0"/>
              <a:t>just held in place with two bolts</a:t>
            </a:r>
          </a:p>
        </p:txBody>
      </p:sp>
      <p:pic>
        <p:nvPicPr>
          <p:cNvPr id="7172" name="Picture 4" descr="https://www.woodborough-heritage.org.uk/St%20Swithun's%20Church%20Bells4th%202000%20(05b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74" y="4626523"/>
            <a:ext cx="3186023" cy="19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02481" y="3853133"/>
            <a:ext cx="365298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A plain stay on a wooden headstock, </a:t>
            </a:r>
          </a:p>
          <a:p>
            <a:r>
              <a:rPr lang="en-GB" dirty="0"/>
              <a:t>held on by 3 bolts and a metal strap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95400" y="5007632"/>
            <a:ext cx="271732" cy="195535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1828800" y="4953000"/>
            <a:ext cx="490268" cy="250167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828800" y="5257800"/>
            <a:ext cx="490268" cy="250167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352800" y="2369387"/>
            <a:ext cx="490268" cy="250167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371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/>
              <a:t>Stay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Hastings Stay</a:t>
            </a:r>
          </a:p>
          <a:p>
            <a:pPr lvl="1"/>
            <a:r>
              <a:rPr lang="en-GB" dirty="0"/>
              <a:t>Used mostly during the first half of 20</a:t>
            </a:r>
            <a:r>
              <a:rPr lang="en-GB" baseline="30000" dirty="0"/>
              <a:t>th</a:t>
            </a:r>
            <a:r>
              <a:rPr lang="en-GB" dirty="0"/>
              <a:t> century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Invented by the Rev. J. F. Hastings, M. A, who was one time vicar of </a:t>
            </a:r>
            <a:r>
              <a:rPr lang="en-GB" dirty="0" err="1"/>
              <a:t>Martley</a:t>
            </a:r>
            <a:r>
              <a:rPr lang="en-GB" dirty="0"/>
              <a:t>, in Worcestershire.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Only found on “Modern” metal Taylor </a:t>
            </a:r>
            <a:r>
              <a:rPr lang="en-GB" dirty="0" err="1"/>
              <a:t>headtocks</a:t>
            </a:r>
            <a:r>
              <a:rPr lang="en-GB" dirty="0"/>
              <a:t>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More difficult to fix than plain stays, as they need shaping</a:t>
            </a:r>
          </a:p>
        </p:txBody>
      </p:sp>
    </p:spTree>
    <p:extLst>
      <p:ext uri="{BB962C8B-B14F-4D97-AF65-F5344CB8AC3E}">
        <p14:creationId xmlns:p14="http://schemas.microsoft.com/office/powerpoint/2010/main" val="1405833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/>
              <a:t>Hastings Stays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19752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29200" y="6380610"/>
            <a:ext cx="363977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Drawing of Hasting stay mechanism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6652" y="4191000"/>
            <a:ext cx="321543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Hasting Stay up against end stop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9932" y="4903282"/>
            <a:ext cx="2870310" cy="1477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More difficult to fit, what’s the point?</a:t>
            </a:r>
          </a:p>
          <a:p>
            <a:endParaRPr lang="en-GB" dirty="0"/>
          </a:p>
          <a:p>
            <a:r>
              <a:rPr lang="en-GB" dirty="0"/>
              <a:t>What advantage do Hasting stays offer, and for who?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84" y="1600200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47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/>
              <a:t>My stay is broken, Can I mend it?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00864"/>
            <a:ext cx="3251200" cy="24384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86200" y="1676400"/>
            <a:ext cx="50292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1800" b="1" u="sng" dirty="0"/>
              <a:t>Fixing Broken Stays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Many people have tried it!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Some with better results than others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Will never be as strong as a new stay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Can be useful to act as a temporary spare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Any suggestions on how they can be joined together?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5658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/>
              <a:t>Replacing stays – Both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Remove old stay and join parts back together to get length</a:t>
            </a:r>
          </a:p>
          <a:p>
            <a:r>
              <a:rPr lang="en-GB" dirty="0"/>
              <a:t>Tools needed:</a:t>
            </a:r>
          </a:p>
          <a:p>
            <a:pPr lvl="1"/>
            <a:r>
              <a:rPr lang="en-GB" dirty="0"/>
              <a:t>Saw</a:t>
            </a:r>
          </a:p>
          <a:p>
            <a:pPr lvl="1"/>
            <a:r>
              <a:rPr lang="en-GB" dirty="0"/>
              <a:t>Plane (an electric one if possible)</a:t>
            </a:r>
          </a:p>
          <a:p>
            <a:pPr lvl="1"/>
            <a:r>
              <a:rPr lang="en-GB" dirty="0"/>
              <a:t>Tape Measure</a:t>
            </a:r>
          </a:p>
          <a:p>
            <a:pPr lvl="1"/>
            <a:r>
              <a:rPr lang="en-GB" dirty="0"/>
              <a:t>Drill and drill bits</a:t>
            </a:r>
          </a:p>
          <a:p>
            <a:pPr lvl="1"/>
            <a:r>
              <a:rPr lang="en-GB" dirty="0"/>
              <a:t>Adjustable Spanner</a:t>
            </a:r>
          </a:p>
          <a:p>
            <a:pPr lvl="1"/>
            <a:r>
              <a:rPr lang="en-GB" dirty="0"/>
              <a:t>Time!</a:t>
            </a:r>
          </a:p>
        </p:txBody>
      </p:sp>
    </p:spTree>
    <p:extLst>
      <p:ext uri="{BB962C8B-B14F-4D97-AF65-F5344CB8AC3E}">
        <p14:creationId xmlns:p14="http://schemas.microsoft.com/office/powerpoint/2010/main" val="2184566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/>
              <a:t>Replacing a broken Hastings Stay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3667330" cy="515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9000" y="2006600"/>
            <a:ext cx="3251200" cy="24384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286000" y="4343400"/>
            <a:ext cx="0" cy="304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90800" y="4343400"/>
            <a:ext cx="0" cy="304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602302" y="2133600"/>
            <a:ext cx="0" cy="304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362200" y="2133600"/>
            <a:ext cx="0" cy="304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>
            <a:off x="1810828" y="2078966"/>
            <a:ext cx="533400" cy="381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>
            <a:off x="1630392" y="4267200"/>
            <a:ext cx="533400" cy="381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232742" y="5029200"/>
            <a:ext cx="256371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Hasting Stays are tapered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3722" y="5926345"/>
            <a:ext cx="286007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The “official” way as given in</a:t>
            </a:r>
          </a:p>
          <a:p>
            <a:r>
              <a:rPr lang="en-GB" dirty="0"/>
              <a:t>Taylor’s notice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3886200" y="60198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246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/>
              <a:t>Replacing a Broken Hasting Stay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1800" b="1" u="sng" dirty="0"/>
              <a:t>A Different Approach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The Whiting Society website gives details on how</a:t>
            </a:r>
          </a:p>
          <a:p>
            <a:pPr marL="0" indent="0">
              <a:buNone/>
            </a:pPr>
            <a:r>
              <a:rPr lang="en-GB" sz="1800" dirty="0"/>
              <a:t>To make a square top section Hastings stay.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This is easier to shape than the traditional tapered design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This can make like a little easier.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See: </a:t>
            </a:r>
          </a:p>
          <a:p>
            <a:pPr marL="0" indent="0">
              <a:buNone/>
            </a:pPr>
            <a:r>
              <a:rPr lang="en-GB" sz="1800" dirty="0"/>
              <a:t>https://www.whitingsociety.org.uk/articles/stay-making/hastings-stay.html</a:t>
            </a:r>
          </a:p>
          <a:p>
            <a:pPr marL="0" indent="0">
              <a:buNone/>
            </a:pPr>
            <a:endParaRPr lang="en-GB" sz="1800" dirty="0"/>
          </a:p>
          <a:p>
            <a:endParaRPr lang="en-GB" dirty="0"/>
          </a:p>
        </p:txBody>
      </p:sp>
      <p:pic>
        <p:nvPicPr>
          <p:cNvPr id="2050" name="Picture 2" descr="Fig.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67200"/>
            <a:ext cx="26670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g.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49" y="2057400"/>
            <a:ext cx="26670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114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/>
              <a:t>Replacing a broken Hastings stay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1752600"/>
            <a:ext cx="396422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Hasting Stays </a:t>
            </a:r>
            <a:r>
              <a:rPr lang="en-GB" u="sng" dirty="0"/>
              <a:t>must</a:t>
            </a:r>
            <a:r>
              <a:rPr lang="en-GB" dirty="0"/>
              <a:t> be the correct length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3427" y="2438400"/>
            <a:ext cx="5634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do you think the problems would be if they are not?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599" y="3741408"/>
            <a:ext cx="110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- Binding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599" y="3200400"/>
            <a:ext cx="1062791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/>
              <a:t>Too long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2599" y="4876800"/>
            <a:ext cx="1160574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dirty="0"/>
              <a:t>Too short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0" y="5410200"/>
            <a:ext cx="35295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000" dirty="0"/>
              <a:t>Bell won’t stand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Bell will go over the balance!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2599" y="4164731"/>
            <a:ext cx="1997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- Bell won’t stand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027" y="3040811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3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/>
              <a:t>Replacing a Plain Stay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Easy! (Compared to a Hastings Stay)</a:t>
            </a:r>
          </a:p>
          <a:p>
            <a:endParaRPr lang="en-GB" dirty="0"/>
          </a:p>
          <a:p>
            <a:r>
              <a:rPr lang="en-GB" dirty="0"/>
              <a:t>Cut to length</a:t>
            </a:r>
          </a:p>
          <a:p>
            <a:r>
              <a:rPr lang="en-GB" dirty="0"/>
              <a:t>Plane to size</a:t>
            </a:r>
          </a:p>
          <a:p>
            <a:r>
              <a:rPr lang="en-GB" dirty="0"/>
              <a:t>Drill holes</a:t>
            </a:r>
          </a:p>
          <a:p>
            <a:r>
              <a:rPr lang="en-GB" dirty="0"/>
              <a:t>Fit</a:t>
            </a:r>
          </a:p>
          <a:p>
            <a:endParaRPr lang="en-GB" dirty="0"/>
          </a:p>
          <a:p>
            <a:r>
              <a:rPr lang="en-GB" dirty="0"/>
              <a:t>Length not so crucial as Hasting, but there are limits. What could be the problems?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362200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54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/>
              <a:t>Ropes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6286" y="1550515"/>
            <a:ext cx="304333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Two main types of ropes used: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6286" y="2133600"/>
            <a:ext cx="58683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Natural Fibre</a:t>
            </a:r>
          </a:p>
          <a:p>
            <a:endParaRPr lang="en-GB" dirty="0"/>
          </a:p>
          <a:p>
            <a:r>
              <a:rPr lang="en-GB" dirty="0"/>
              <a:t>There are two natural fibres that are used for making bell ropes:</a:t>
            </a:r>
          </a:p>
          <a:p>
            <a:endParaRPr lang="en-GB" dirty="0"/>
          </a:p>
          <a:p>
            <a:r>
              <a:rPr lang="en-GB" b="1" dirty="0"/>
              <a:t>Flax</a:t>
            </a:r>
            <a:r>
              <a:rPr lang="en-GB" dirty="0"/>
              <a:t> is the most common type used. Flax can tend to absorb moisture and change length – shorter in winter and longer in summer </a:t>
            </a:r>
          </a:p>
          <a:p>
            <a:endParaRPr lang="en-GB" dirty="0"/>
          </a:p>
          <a:p>
            <a:r>
              <a:rPr lang="en-GB" b="1" dirty="0"/>
              <a:t>Hemp</a:t>
            </a:r>
            <a:r>
              <a:rPr lang="en-GB" dirty="0"/>
              <a:t> is a little harder wearing than flax, but can be more expensive than flax. Suffers from the same problem, but to a lesser extent</a:t>
            </a:r>
          </a:p>
          <a:p>
            <a:endParaRPr lang="en-GB" dirty="0"/>
          </a:p>
          <a:p>
            <a:r>
              <a:rPr lang="en-GB" dirty="0"/>
              <a:t>All natural fibres can rot with time. Especially in damp environments</a:t>
            </a:r>
          </a:p>
          <a:p>
            <a:endParaRPr lang="en-GB" dirty="0"/>
          </a:p>
        </p:txBody>
      </p:sp>
      <p:pic>
        <p:nvPicPr>
          <p:cNvPr id="1026" name="Picture 2" descr="Hemp Rope | 100% Natural Fibre Rope | Buy Rope Online : ropelocker :  ropelocker, your online rope supplier, rope by ropeloc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147" y="3048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46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/>
              <a:t>The bits we are looking at…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146" y="1600200"/>
            <a:ext cx="509170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438400" y="4659702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 rot="10800000">
            <a:off x="5715000" y="2133600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491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/>
              <a:t>Ropes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1800" b="1" u="sng" dirty="0"/>
              <a:t>Manmade Fibre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Pre-stretched Polyester – Sometimes called Terylene offers a very hard wearing rope that will not absorb water, stretch or rot.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Only used on top ends.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Can cost more than pure Flax or Hemp, but much harder wearing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Orange/Black bands indicate this is military grade, which most rope suppliers use.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960298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57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/>
              <a:t>Ropes</a:t>
            </a:r>
          </a:p>
        </p:txBody>
      </p:sp>
      <p:pic>
        <p:nvPicPr>
          <p:cNvPr id="4098" name="Picture 2" descr="Hornchurch Bells – St. Andrew's Hornchurch Guild of Change Ring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48312" y="3398628"/>
            <a:ext cx="359092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6286" y="2133600"/>
            <a:ext cx="58683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Sally</a:t>
            </a:r>
          </a:p>
          <a:p>
            <a:endParaRPr lang="en-GB" dirty="0"/>
          </a:p>
          <a:p>
            <a:r>
              <a:rPr lang="en-GB" dirty="0"/>
              <a:t>Made of wool</a:t>
            </a:r>
          </a:p>
          <a:p>
            <a:endParaRPr lang="en-GB" dirty="0"/>
          </a:p>
          <a:p>
            <a:r>
              <a:rPr lang="en-GB" dirty="0"/>
              <a:t>Tends to compress over time and become flat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49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/>
              <a:t>Checking a Rope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91000"/>
            <a:ext cx="3251200" cy="2438400"/>
          </a:xfrm>
          <a:prstGeom prst="rect">
            <a:avLst/>
          </a:prstGeom>
        </p:spPr>
      </p:pic>
      <p:sp>
        <p:nvSpPr>
          <p:cNvPr id="5" name="AutoShape 2" descr="Church Bellrope bell rope Campanology Change-ringing bell ringing Pub deco  | #177802293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Church Bellrope bell rope Campanology Change-ringing bell ringing Pub deco  | #177802293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251200" cy="242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62400" y="1752600"/>
            <a:ext cx="4800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Checking a Rope</a:t>
            </a:r>
          </a:p>
          <a:p>
            <a:endParaRPr lang="en-GB" dirty="0"/>
          </a:p>
          <a:p>
            <a:r>
              <a:rPr lang="en-GB" dirty="0"/>
              <a:t>If it is worn, then it’s usually quite obvious!</a:t>
            </a:r>
          </a:p>
          <a:p>
            <a:endParaRPr lang="en-GB" dirty="0"/>
          </a:p>
          <a:p>
            <a:r>
              <a:rPr lang="en-GB" dirty="0"/>
              <a:t>Check trail end for worn or damaged strands</a:t>
            </a:r>
          </a:p>
          <a:p>
            <a:endParaRPr lang="en-GB" dirty="0"/>
          </a:p>
          <a:p>
            <a:r>
              <a:rPr lang="en-GB" dirty="0"/>
              <a:t>If tail end hit the floor check these areas carefully</a:t>
            </a:r>
          </a:p>
          <a:p>
            <a:endParaRPr lang="en-GB" dirty="0"/>
          </a:p>
          <a:p>
            <a:r>
              <a:rPr lang="en-GB" dirty="0"/>
              <a:t>Run hand up the Sally looking for loss of wool, which my indicate a broken strand</a:t>
            </a:r>
          </a:p>
          <a:p>
            <a:endParaRPr lang="en-GB" dirty="0"/>
          </a:p>
          <a:p>
            <a:r>
              <a:rPr lang="en-GB" dirty="0"/>
              <a:t>Check the garter hole area picture (top) shows what can happen!</a:t>
            </a:r>
          </a:p>
          <a:p>
            <a:endParaRPr lang="en-GB" dirty="0"/>
          </a:p>
          <a:p>
            <a:r>
              <a:rPr lang="en-GB" dirty="0"/>
              <a:t>Bottom picture shows a Terylene rope, with no wear at all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8932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/>
              <a:t>Changing a Rope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267200"/>
            <a:ext cx="32512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00200"/>
            <a:ext cx="3251200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752600"/>
            <a:ext cx="4800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Changing a Rope</a:t>
            </a:r>
          </a:p>
          <a:p>
            <a:endParaRPr lang="en-GB" dirty="0"/>
          </a:p>
          <a:p>
            <a:r>
              <a:rPr lang="en-GB" dirty="0"/>
              <a:t>Assuming the old rope is complete, best to tie the new rope the tail end of the old one and pull it up!</a:t>
            </a:r>
          </a:p>
          <a:p>
            <a:endParaRPr lang="en-GB" dirty="0"/>
          </a:p>
          <a:p>
            <a:r>
              <a:rPr lang="en-GB" dirty="0"/>
              <a:t>Pass the new top end through the garter hole and start to pull the rope up</a:t>
            </a:r>
          </a:p>
          <a:p>
            <a:endParaRPr lang="en-GB" dirty="0"/>
          </a:p>
          <a:p>
            <a:r>
              <a:rPr lang="en-GB" dirty="0"/>
              <a:t>You will need a helper to get the sally height right</a:t>
            </a:r>
          </a:p>
          <a:p>
            <a:endParaRPr lang="en-GB" dirty="0"/>
          </a:p>
          <a:p>
            <a:r>
              <a:rPr lang="en-GB" dirty="0"/>
              <a:t>Once you have the right height, rap the rope around the spoke once</a:t>
            </a:r>
          </a:p>
          <a:p>
            <a:endParaRPr lang="en-GB" dirty="0"/>
          </a:p>
          <a:p>
            <a:r>
              <a:rPr lang="en-GB" dirty="0"/>
              <a:t>Then rap the rope round and round the two spokes until about 3 feet is left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6161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/>
              <a:t>Changing a Rope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32512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91000"/>
            <a:ext cx="3251200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2400" y="1752600"/>
            <a:ext cx="480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Changing a Rope</a:t>
            </a:r>
          </a:p>
          <a:p>
            <a:endParaRPr lang="en-GB" dirty="0"/>
          </a:p>
          <a:p>
            <a:r>
              <a:rPr lang="en-GB" dirty="0"/>
              <a:t>Rap the remaining rope around the loops already made</a:t>
            </a:r>
          </a:p>
          <a:p>
            <a:endParaRPr lang="en-GB" dirty="0"/>
          </a:p>
          <a:p>
            <a:r>
              <a:rPr lang="en-GB" dirty="0"/>
              <a:t>When you reach the end, tuck it in securely</a:t>
            </a:r>
          </a:p>
          <a:p>
            <a:endParaRPr lang="en-GB" dirty="0"/>
          </a:p>
          <a:p>
            <a:r>
              <a:rPr lang="en-GB" dirty="0"/>
              <a:t>Once done, It is a good idea to mark just inside the garter hole with some tape.</a:t>
            </a:r>
          </a:p>
          <a:p>
            <a:endParaRPr lang="en-GB" dirty="0"/>
          </a:p>
          <a:p>
            <a:r>
              <a:rPr lang="en-GB" dirty="0"/>
              <a:t>Therefore if you ever have to take the rope off again, you know exactly how much is needed in the wheel to give the correct Sally height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70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/>
              <a:t>Garter Sleeves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32385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6200" y="1905000"/>
            <a:ext cx="4800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Garter Sleeves</a:t>
            </a:r>
          </a:p>
          <a:p>
            <a:endParaRPr lang="en-GB" dirty="0"/>
          </a:p>
          <a:p>
            <a:r>
              <a:rPr lang="en-GB" dirty="0"/>
              <a:t>A leather sleeve that fits over the rope in the garter hole</a:t>
            </a:r>
          </a:p>
          <a:p>
            <a:endParaRPr lang="en-GB" dirty="0"/>
          </a:p>
          <a:p>
            <a:r>
              <a:rPr lang="en-GB" dirty="0"/>
              <a:t>Acts as a strain relief, which is supposed to make the rope last longer.</a:t>
            </a:r>
          </a:p>
          <a:p>
            <a:endParaRPr lang="en-GB" dirty="0"/>
          </a:p>
          <a:p>
            <a:r>
              <a:rPr lang="en-GB" dirty="0"/>
              <a:t>Can be of some benefit on natural ropes, but not much effect on man made rope</a:t>
            </a:r>
          </a:p>
          <a:p>
            <a:endParaRPr lang="en-GB" dirty="0"/>
          </a:p>
          <a:p>
            <a:r>
              <a:rPr lang="en-GB" dirty="0"/>
              <a:t>Not so common these days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22175" y="5410199"/>
            <a:ext cx="3464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Could not find a real garter sleeve, </a:t>
            </a:r>
          </a:p>
          <a:p>
            <a:r>
              <a:rPr lang="en-GB" dirty="0"/>
              <a:t>So tried to draw one (Badly) </a:t>
            </a:r>
          </a:p>
        </p:txBody>
      </p:sp>
    </p:spTree>
    <p:extLst>
      <p:ext uri="{BB962C8B-B14F-4D97-AF65-F5344CB8AC3E}">
        <p14:creationId xmlns:p14="http://schemas.microsoft.com/office/powerpoint/2010/main" val="322857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/>
              <a:t>Help - My rope has broken!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96219" y="1511669"/>
            <a:ext cx="6477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Joining it all back together</a:t>
            </a:r>
          </a:p>
          <a:p>
            <a:endParaRPr lang="en-GB" dirty="0"/>
          </a:p>
          <a:p>
            <a:r>
              <a:rPr lang="en-GB" b="1" u="sng" dirty="0"/>
              <a:t>Long Splice</a:t>
            </a:r>
          </a:p>
          <a:p>
            <a:endParaRPr lang="en-GB" b="1" u="sng" dirty="0"/>
          </a:p>
          <a:p>
            <a:r>
              <a:rPr lang="en-GB" dirty="0"/>
              <a:t>Best suited where a rope will pass through or over, such as passing through a ceiling boss or through a pulley block</a:t>
            </a:r>
          </a:p>
          <a:p>
            <a:endParaRPr lang="en-GB" dirty="0"/>
          </a:p>
          <a:p>
            <a:r>
              <a:rPr lang="en-GB" dirty="0"/>
              <a:t>May be a little more difficult that a short splice</a:t>
            </a:r>
          </a:p>
          <a:p>
            <a:endParaRPr lang="en-GB" dirty="0"/>
          </a:p>
          <a:p>
            <a:r>
              <a:rPr lang="en-GB" b="1" u="sng" dirty="0"/>
              <a:t>Short Splice</a:t>
            </a:r>
          </a:p>
          <a:p>
            <a:endParaRPr lang="en-GB" b="1" u="sng" dirty="0"/>
          </a:p>
          <a:p>
            <a:r>
              <a:rPr lang="en-GB" dirty="0"/>
              <a:t>Suited where the rope will not pass through things, but could still be used is spare rope is limited</a:t>
            </a:r>
          </a:p>
          <a:p>
            <a:endParaRPr lang="en-GB" dirty="0"/>
          </a:p>
          <a:p>
            <a:r>
              <a:rPr lang="en-GB" dirty="0"/>
              <a:t>The choice for splicing on new tail ends</a:t>
            </a:r>
          </a:p>
          <a:p>
            <a:endParaRPr lang="en-GB" dirty="0"/>
          </a:p>
          <a:p>
            <a:r>
              <a:rPr lang="en-GB" dirty="0"/>
              <a:t>Lots of videos on YouTube showing how to do it, if you would like a go!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7774" y="1970848"/>
            <a:ext cx="2357887" cy="132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4856" y="4665374"/>
            <a:ext cx="1948497" cy="130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596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1 of Persil Biological Washing Powder 37 Washes 1.85K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190499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/>
              <a:t>Looking After your Ropes</a:t>
            </a:r>
          </a:p>
        </p:txBody>
      </p:sp>
      <p:pic>
        <p:nvPicPr>
          <p:cNvPr id="6146" name="Picture 2" descr="Tesco Silk &amp; Delicates Handwash 750M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0" y="1596241"/>
            <a:ext cx="6477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Looking After Ropes</a:t>
            </a:r>
          </a:p>
          <a:p>
            <a:endParaRPr lang="en-GB" dirty="0"/>
          </a:p>
          <a:p>
            <a:r>
              <a:rPr lang="en-GB" dirty="0"/>
              <a:t>Being made of natural fibre, ropes are subject to rot and mildew if the conditions are right. This also makes cleaning ropes difficult as chemicals can damage it</a:t>
            </a:r>
          </a:p>
          <a:p>
            <a:endParaRPr lang="en-GB" dirty="0"/>
          </a:p>
          <a:p>
            <a:r>
              <a:rPr lang="en-GB" dirty="0"/>
              <a:t>Keep ropes dry if possible. If bells are not to be rung for some time, then remove the ropes and store the in dry conditions (Mark the garter holes first!)</a:t>
            </a:r>
          </a:p>
          <a:p>
            <a:endParaRPr lang="en-GB" dirty="0"/>
          </a:p>
          <a:p>
            <a:r>
              <a:rPr lang="en-GB" dirty="0"/>
              <a:t>If you have </a:t>
            </a:r>
            <a:r>
              <a:rPr lang="en-GB" dirty="0" err="1"/>
              <a:t>mold</a:t>
            </a:r>
            <a:r>
              <a:rPr lang="en-GB" dirty="0"/>
              <a:t>/mildew, dry the rope out then use a brush and vacuum cleaner to remove the as much as possible. This may be sufficient.</a:t>
            </a:r>
          </a:p>
          <a:p>
            <a:endParaRPr lang="en-GB" dirty="0"/>
          </a:p>
          <a:p>
            <a:r>
              <a:rPr lang="en-GB" dirty="0"/>
              <a:t>If you have to wash the rope, use cold water and a little mild hand wash detergent. Do not use biological washing powered as the enzymes will break down the fibres and the rope will break easily</a:t>
            </a:r>
          </a:p>
        </p:txBody>
      </p:sp>
      <p:pic>
        <p:nvPicPr>
          <p:cNvPr id="6149" name="Picture 5" descr="C:\Users\N5c2\AppData\Local\Microsoft\Windows\INetCache\IE\ENUXX2HP\1200px-Green_tick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7432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N5c2\AppData\Local\Microsoft\Windows\INetCache\IE\D36AYDD9\600px-Cancelled_cross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8" y="5060950"/>
            <a:ext cx="4699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0910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esco Health Antibacterial Hand Gel 200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783575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/>
              <a:t>Looking After your Ropes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1596241"/>
            <a:ext cx="6477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Looking After Ropes</a:t>
            </a:r>
          </a:p>
          <a:p>
            <a:endParaRPr lang="en-GB" dirty="0"/>
          </a:p>
          <a:p>
            <a:r>
              <a:rPr lang="en-GB" dirty="0"/>
              <a:t>The cleaned rope should be left to dry naturally out of direct sunlight</a:t>
            </a:r>
          </a:p>
          <a:p>
            <a:endParaRPr lang="en-GB" dirty="0"/>
          </a:p>
          <a:p>
            <a:r>
              <a:rPr lang="en-GB" dirty="0"/>
              <a:t>You can put the rope in a pillow case and spin dry it to help speed up the drying process.</a:t>
            </a:r>
          </a:p>
          <a:p>
            <a:endParaRPr lang="en-GB" dirty="0"/>
          </a:p>
          <a:p>
            <a:r>
              <a:rPr lang="en-GB" dirty="0"/>
              <a:t>In these current times, it may be tempting to clean ropes with </a:t>
            </a:r>
            <a:r>
              <a:rPr lang="en-GB" dirty="0" err="1"/>
              <a:t>alchol</a:t>
            </a:r>
            <a:r>
              <a:rPr lang="en-GB" dirty="0"/>
              <a:t> type hand gel.</a:t>
            </a:r>
          </a:p>
          <a:p>
            <a:endParaRPr lang="en-GB" dirty="0"/>
          </a:p>
          <a:p>
            <a:r>
              <a:rPr lang="en-GB" dirty="0"/>
              <a:t>As rope is a natural fibre this will cause the rope to rot over time</a:t>
            </a:r>
          </a:p>
          <a:p>
            <a:endParaRPr lang="en-GB" dirty="0"/>
          </a:p>
          <a:p>
            <a:r>
              <a:rPr lang="en-GB" dirty="0"/>
              <a:t>Use it on your hands, not the rope!</a:t>
            </a:r>
          </a:p>
          <a:p>
            <a:endParaRPr lang="en-GB" dirty="0"/>
          </a:p>
          <a:p>
            <a:r>
              <a:rPr lang="en-GB" dirty="0"/>
              <a:t>Infor from a couple of sailing sites</a:t>
            </a:r>
          </a:p>
        </p:txBody>
      </p:sp>
      <p:pic>
        <p:nvPicPr>
          <p:cNvPr id="6" name="Picture 7" descr="C:\Users\N5c2\AppData\Local\Microsoft\Windows\INetCache\IE\D36AYDD9\600px-Cancelled_cross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0" y="3946614"/>
            <a:ext cx="4699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719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/>
              <a:t>Any Questions?</a:t>
            </a:r>
          </a:p>
        </p:txBody>
      </p:sp>
      <p:sp>
        <p:nvSpPr>
          <p:cNvPr id="4" name="AutoShape 2" descr="The End Is Nigh For Mylan, But How Different Will The New Company Be? ::  Scri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551964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97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/>
              <a:t>Stays – What wood do we use?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78167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04707" y="6096000"/>
            <a:ext cx="182986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Fraxinus excelsior</a:t>
            </a:r>
          </a:p>
        </p:txBody>
      </p:sp>
    </p:spTree>
    <p:extLst>
      <p:ext uri="{BB962C8B-B14F-4D97-AF65-F5344CB8AC3E}">
        <p14:creationId xmlns:p14="http://schemas.microsoft.com/office/powerpoint/2010/main" val="2660545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/>
              <a:t>What do we want from a Stay?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057400"/>
            <a:ext cx="335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Strength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Elasticity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Anti Rot</a:t>
            </a:r>
          </a:p>
          <a:p>
            <a:endParaRPr lang="en-GB" sz="2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17822"/>
            <a:ext cx="2857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676400"/>
            <a:ext cx="1295400" cy="153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Dry Rot - Causes, Identification &amp; Solution | Allcott Associat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92" y="4495800"/>
            <a:ext cx="4335948" cy="168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920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/>
              <a:t>Stays – Why use Ash?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65316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716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/>
              <a:t>Stays – Why use Ash?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Straight grain gives strength</a:t>
            </a:r>
          </a:p>
          <a:p>
            <a:endParaRPr lang="en-GB" sz="2000" dirty="0"/>
          </a:p>
          <a:p>
            <a:r>
              <a:rPr lang="en-GB" sz="2000" dirty="0"/>
              <a:t>This also gives elasticity</a:t>
            </a:r>
          </a:p>
          <a:p>
            <a:endParaRPr lang="en-GB" sz="2000" dirty="0"/>
          </a:p>
          <a:p>
            <a:r>
              <a:rPr lang="en-GB" sz="2000" dirty="0"/>
              <a:t>Hard woods less likely to rot</a:t>
            </a:r>
          </a:p>
          <a:p>
            <a:endParaRPr lang="en-GB" sz="2000" dirty="0"/>
          </a:p>
          <a:p>
            <a:r>
              <a:rPr lang="en-GB" sz="2000" dirty="0"/>
              <a:t>If grain not straight, lines </a:t>
            </a:r>
          </a:p>
          <a:p>
            <a:pPr marL="0" indent="0">
              <a:buNone/>
            </a:pPr>
            <a:r>
              <a:rPr lang="en-GB" sz="2000" dirty="0"/>
              <a:t>Can form weak spots where </a:t>
            </a:r>
          </a:p>
          <a:p>
            <a:pPr marL="0" indent="0">
              <a:buNone/>
            </a:pPr>
            <a:r>
              <a:rPr lang="en-GB" sz="2000" dirty="0"/>
              <a:t>Cracks can occur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52600"/>
            <a:ext cx="13620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5943600" y="48768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5943600" y="2646872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1828800"/>
            <a:ext cx="128587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38686" y="359160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Weak points </a:t>
            </a:r>
          </a:p>
        </p:txBody>
      </p:sp>
    </p:spTree>
    <p:extLst>
      <p:ext uri="{BB962C8B-B14F-4D97-AF65-F5344CB8AC3E}">
        <p14:creationId xmlns:p14="http://schemas.microsoft.com/office/powerpoint/2010/main" val="119342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/>
              <a:t>Stays – Why use Ash?</a:t>
            </a:r>
          </a:p>
        </p:txBody>
      </p:sp>
      <p:sp>
        <p:nvSpPr>
          <p:cNvPr id="5" name="Right Arrow 4"/>
          <p:cNvSpPr/>
          <p:nvPr/>
        </p:nvSpPr>
        <p:spPr>
          <a:xfrm rot="10800000">
            <a:off x="3298166" y="2536168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 rot="10800000">
            <a:off x="3303197" y="48006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15" y="2063511"/>
            <a:ext cx="27813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9812" y="3766066"/>
            <a:ext cx="52931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Ash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16" y="4247791"/>
            <a:ext cx="28765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79812" y="6019800"/>
            <a:ext cx="55175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Oak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96305" y="2142694"/>
            <a:ext cx="3766722" cy="313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6553200" y="5638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761412" y="6184806"/>
            <a:ext cx="256198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Grain is straight and even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6832" y="1524000"/>
            <a:ext cx="201529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The science bit……..</a:t>
            </a:r>
          </a:p>
        </p:txBody>
      </p:sp>
    </p:spTree>
    <p:extLst>
      <p:ext uri="{BB962C8B-B14F-4D97-AF65-F5344CB8AC3E}">
        <p14:creationId xmlns:p14="http://schemas.microsoft.com/office/powerpoint/2010/main" val="3783319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/>
              <a:t>General suggestions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Always a couple of spare roughly sized stays available</a:t>
            </a:r>
          </a:p>
          <a:p>
            <a:r>
              <a:rPr lang="en-GB" dirty="0"/>
              <a:t>If you have one stay that breaks a lot (a training bell perhaps) keep a spare ready to go!</a:t>
            </a:r>
          </a:p>
          <a:p>
            <a:r>
              <a:rPr lang="en-GB" dirty="0"/>
              <a:t>If you can get a set of measurements for you stays, do so, it makes life easier</a:t>
            </a:r>
          </a:p>
        </p:txBody>
      </p:sp>
    </p:spTree>
    <p:extLst>
      <p:ext uri="{BB962C8B-B14F-4D97-AF65-F5344CB8AC3E}">
        <p14:creationId xmlns:p14="http://schemas.microsoft.com/office/powerpoint/2010/main" val="2022543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/>
              <a:t>Stay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Plain Stay:</a:t>
            </a:r>
          </a:p>
          <a:p>
            <a:pPr lvl="1"/>
            <a:r>
              <a:rPr lang="en-GB" dirty="0"/>
              <a:t>By far the most common type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Fairly straightforward to fit</a:t>
            </a:r>
          </a:p>
          <a:p>
            <a:pPr lvl="1"/>
            <a:r>
              <a:rPr lang="en-GB" dirty="0"/>
              <a:t>Been used forever</a:t>
            </a:r>
          </a:p>
          <a:p>
            <a:pPr lvl="1"/>
            <a:r>
              <a:rPr lang="en-GB" dirty="0"/>
              <a:t>Found on both metal and wooden headstocks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62200"/>
            <a:ext cx="3915478" cy="293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9200" y="3505448"/>
            <a:ext cx="3528851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A plain stay resting up against slider</a:t>
            </a:r>
          </a:p>
          <a:p>
            <a:r>
              <a:rPr lang="en-GB" dirty="0"/>
              <a:t>with the bell in the “up” position</a:t>
            </a:r>
          </a:p>
        </p:txBody>
      </p:sp>
    </p:spTree>
    <p:extLst>
      <p:ext uri="{BB962C8B-B14F-4D97-AF65-F5344CB8AC3E}">
        <p14:creationId xmlns:p14="http://schemas.microsoft.com/office/powerpoint/2010/main" val="1044274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3495</TotalTime>
  <Words>1374</Words>
  <Application>Microsoft Office PowerPoint</Application>
  <PresentationFormat>On-screen Show (4:3)</PresentationFormat>
  <Paragraphs>245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And </vt:lpstr>
      <vt:lpstr>The bits we are looking at…</vt:lpstr>
      <vt:lpstr>Stays – What wood do we use?</vt:lpstr>
      <vt:lpstr>What do we want from a Stay?</vt:lpstr>
      <vt:lpstr>Stays – Why use Ash?</vt:lpstr>
      <vt:lpstr>Stays – Why use Ash?</vt:lpstr>
      <vt:lpstr>Stays – Why use Ash?</vt:lpstr>
      <vt:lpstr>General suggestions</vt:lpstr>
      <vt:lpstr>Stay Types</vt:lpstr>
      <vt:lpstr>Plain Stays</vt:lpstr>
      <vt:lpstr>Stay Types</vt:lpstr>
      <vt:lpstr>Hastings Stays</vt:lpstr>
      <vt:lpstr>My stay is broken, Can I mend it?</vt:lpstr>
      <vt:lpstr>Replacing stays – Both types</vt:lpstr>
      <vt:lpstr>Replacing a broken Hastings Stay</vt:lpstr>
      <vt:lpstr>Replacing a Broken Hasting Stay</vt:lpstr>
      <vt:lpstr>Replacing a broken Hastings stay</vt:lpstr>
      <vt:lpstr>Replacing a Plain Stay</vt:lpstr>
      <vt:lpstr>Ropes</vt:lpstr>
      <vt:lpstr>Ropes</vt:lpstr>
      <vt:lpstr>Ropes</vt:lpstr>
      <vt:lpstr>Checking a Rope</vt:lpstr>
      <vt:lpstr>Changing a Rope</vt:lpstr>
      <vt:lpstr>Changing a Rope</vt:lpstr>
      <vt:lpstr>Garter Sleeves</vt:lpstr>
      <vt:lpstr>Help - My rope has broken!</vt:lpstr>
      <vt:lpstr>Looking After your Ropes</vt:lpstr>
      <vt:lpstr>Looking After your Ropes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</dc:creator>
  <cp:lastModifiedBy>Richard Allton</cp:lastModifiedBy>
  <cp:revision>43</cp:revision>
  <dcterms:created xsi:type="dcterms:W3CDTF">2021-03-24T17:48:01Z</dcterms:created>
  <dcterms:modified xsi:type="dcterms:W3CDTF">2021-04-20T16:34:08Z</dcterms:modified>
</cp:coreProperties>
</file>